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1"/>
  </p:notesMasterIdLst>
  <p:handoutMasterIdLst>
    <p:handoutMasterId r:id="rId12"/>
  </p:handoutMasterIdLst>
  <p:sldIdLst>
    <p:sldId id="257" r:id="rId2"/>
    <p:sldId id="258" r:id="rId3"/>
    <p:sldId id="259" r:id="rId4"/>
    <p:sldId id="260" r:id="rId5"/>
    <p:sldId id="263" r:id="rId6"/>
    <p:sldId id="261" r:id="rId7"/>
    <p:sldId id="264" r:id="rId8"/>
    <p:sldId id="265" r:id="rId9"/>
    <p:sldId id="262" r:id="rId10"/>
  </p:sldIdLst>
  <p:sldSz cx="12192000" cy="6858000"/>
  <p:notesSz cx="6735763" cy="9866313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301" autoAdjust="0"/>
    <p:restoredTop sz="94660"/>
  </p:normalViewPr>
  <p:slideViewPr>
    <p:cSldViewPr snapToGrid="0">
      <p:cViewPr varScale="1">
        <p:scale>
          <a:sx n="88" d="100"/>
          <a:sy n="88" d="100"/>
        </p:scale>
        <p:origin x="437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18831" cy="495029"/>
          </a:xfrm>
          <a:prstGeom prst="rect">
            <a:avLst/>
          </a:prstGeom>
        </p:spPr>
        <p:txBody>
          <a:bodyPr vert="horz" lIns="94857" tIns="47428" rIns="94857" bIns="47428" rtlCol="0"/>
          <a:lstStyle>
            <a:lvl1pPr algn="l">
              <a:defRPr sz="13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15374" y="0"/>
            <a:ext cx="2918831" cy="495029"/>
          </a:xfrm>
          <a:prstGeom prst="rect">
            <a:avLst/>
          </a:prstGeom>
        </p:spPr>
        <p:txBody>
          <a:bodyPr vert="horz" lIns="94857" tIns="47428" rIns="94857" bIns="47428" rtlCol="0"/>
          <a:lstStyle>
            <a:lvl1pPr algn="r">
              <a:defRPr sz="1300"/>
            </a:lvl1pPr>
          </a:lstStyle>
          <a:p>
            <a:fld id="{B7CBF19B-6D02-4658-9D9B-69EEECC76FDD}" type="datetimeFigureOut">
              <a:rPr lang="en-GB" smtClean="0"/>
              <a:t>01/06/2020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371286"/>
            <a:ext cx="2918831" cy="495028"/>
          </a:xfrm>
          <a:prstGeom prst="rect">
            <a:avLst/>
          </a:prstGeom>
        </p:spPr>
        <p:txBody>
          <a:bodyPr vert="horz" lIns="94857" tIns="47428" rIns="94857" bIns="47428" rtlCol="0" anchor="b"/>
          <a:lstStyle>
            <a:lvl1pPr algn="l">
              <a:defRPr sz="13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15374" y="9371286"/>
            <a:ext cx="2918831" cy="495028"/>
          </a:xfrm>
          <a:prstGeom prst="rect">
            <a:avLst/>
          </a:prstGeom>
        </p:spPr>
        <p:txBody>
          <a:bodyPr vert="horz" lIns="94857" tIns="47428" rIns="94857" bIns="47428" rtlCol="0" anchor="b"/>
          <a:lstStyle>
            <a:lvl1pPr algn="r">
              <a:defRPr sz="1300"/>
            </a:lvl1pPr>
          </a:lstStyle>
          <a:p>
            <a:fld id="{DF776059-A574-478F-88A1-0DBB8F7B96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4306815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19413" cy="4953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14763" y="0"/>
            <a:ext cx="2919412" cy="4953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3EC349E-8239-43CA-B808-708FD9EAD946}" type="datetimeFigureOut">
              <a:rPr lang="en-GB" smtClean="0"/>
              <a:t>01/06/2020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09575" y="1233488"/>
            <a:ext cx="5916613" cy="3328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3100" y="4748213"/>
            <a:ext cx="5389563" cy="3884612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371013"/>
            <a:ext cx="2919413" cy="4953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14763" y="9371013"/>
            <a:ext cx="2919412" cy="4953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764078C-3E3C-4F20-B643-6B115E9F9DD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189294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351300" y="6322105"/>
            <a:ext cx="1813233" cy="365125"/>
          </a:xfrm>
        </p:spPr>
        <p:txBody>
          <a:bodyPr/>
          <a:lstStyle>
            <a:lvl1pPr>
              <a:defRPr>
                <a:solidFill>
                  <a:schemeClr val="accent6">
                    <a:lumMod val="50000"/>
                  </a:schemeClr>
                </a:solidFill>
              </a:defRPr>
            </a:lvl1pPr>
          </a:lstStyle>
          <a:p>
            <a:r>
              <a:rPr lang="en-GB" dirty="0" smtClean="0"/>
              <a:t>www.stjohnsbelper.co.uk</a:t>
            </a:r>
            <a:endParaRPr lang="en-GB" dirty="0"/>
          </a:p>
        </p:txBody>
      </p:sp>
      <p:pic>
        <p:nvPicPr>
          <p:cNvPr id="6" name="Picture 5"/>
          <p:cNvPicPr>
            <a:picLocks noChangeAspect="1"/>
          </p:cNvPicPr>
          <p:nvPr userDrawn="1"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87914" y="4763186"/>
            <a:ext cx="1604834" cy="19240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098421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8" name="Footer Placeholder 4"/>
          <p:cNvSpPr txBox="1">
            <a:spLocks/>
          </p:cNvSpPr>
          <p:nvPr userDrawn="1"/>
        </p:nvSpPr>
        <p:spPr>
          <a:xfrm>
            <a:off x="9371839" y="6421665"/>
            <a:ext cx="181323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accent6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 smtClean="0"/>
              <a:t>www.stjohnsbelper.co.uk</a:t>
            </a:r>
            <a:endParaRPr lang="en-GB" dirty="0"/>
          </a:p>
        </p:txBody>
      </p:sp>
      <p:pic>
        <p:nvPicPr>
          <p:cNvPr id="5" name="Picture 4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1353800" y="6083895"/>
            <a:ext cx="562237" cy="6755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35291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5000"/>
                <a:lumOff val="95000"/>
              </a:schemeClr>
            </a:gs>
            <a:gs pos="74000">
              <a:schemeClr val="accent6">
                <a:lumMod val="45000"/>
                <a:lumOff val="55000"/>
              </a:schemeClr>
            </a:gs>
            <a:gs pos="83000">
              <a:schemeClr val="accent6">
                <a:lumMod val="45000"/>
                <a:lumOff val="55000"/>
              </a:schemeClr>
            </a:gs>
            <a:gs pos="100000">
              <a:schemeClr val="accent6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A51A2D4-52A5-4FFC-8556-9803253271CB}" type="datetimeFigureOut">
              <a:rPr lang="en-GB" smtClean="0"/>
              <a:t>01/06/2020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A78916A-E916-4A36-AA47-D7643CEFB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98479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stjohnsbelper.co.uk/daily-attendance-form/" TargetMode="Externa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file:///\\vm-fs01\paperwork$\Health%20and%20Safety\COVID19\2020-06-01%20staff%20meeting" TargetMode="External"/><Relationship Id="rId2" Type="http://schemas.openxmlformats.org/officeDocument/2006/relationships/hyperlink" Target="https://www.gov.uk/government/publications/coronavirus-covid-19-implementing-protective-measures-in-education-and-childcare-settings/coronavirus-covid-19-implementing-protective-measures-in-education-and-childcare-settings" TargetMode="Externa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ubtitle 5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 smtClean="0"/>
              <a:t>Monday 1</a:t>
            </a:r>
            <a:r>
              <a:rPr lang="en-GB" baseline="30000" dirty="0" smtClean="0"/>
              <a:t>st</a:t>
            </a:r>
            <a:r>
              <a:rPr lang="en-GB" dirty="0" smtClean="0"/>
              <a:t> June 2020 – 3.40pm</a:t>
            </a:r>
            <a:endParaRPr lang="en-GB" dirty="0"/>
          </a:p>
        </p:txBody>
      </p:sp>
      <p:sp>
        <p:nvSpPr>
          <p:cNvPr id="7" name="Title 6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Staff meeting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016011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Week beginning 1.6.20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During the day children to stay in their daily bubbles at all time</a:t>
            </a:r>
          </a:p>
          <a:p>
            <a:pPr lvl="1"/>
            <a:r>
              <a:rPr lang="en-GB" dirty="0" smtClean="0"/>
              <a:t>PE</a:t>
            </a:r>
          </a:p>
          <a:p>
            <a:pPr lvl="1"/>
            <a:r>
              <a:rPr lang="en-GB" dirty="0" smtClean="0"/>
              <a:t>Playtimes</a:t>
            </a:r>
          </a:p>
          <a:p>
            <a:pPr lvl="1"/>
            <a:r>
              <a:rPr lang="en-GB" dirty="0" smtClean="0"/>
              <a:t>Lunchtimes</a:t>
            </a:r>
          </a:p>
          <a:p>
            <a:r>
              <a:rPr lang="en-GB" dirty="0" smtClean="0"/>
              <a:t>Daily bubbles and lists of children will be on P drive for the week as it has children’s names on it. After 3.30pm. You’ll get and </a:t>
            </a:r>
            <a:r>
              <a:rPr lang="en-GB" smtClean="0"/>
              <a:t>email with a link. </a:t>
            </a:r>
            <a:endParaRPr lang="en-GB" dirty="0" smtClean="0"/>
          </a:p>
          <a:p>
            <a:pPr lvl="1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5951086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Wet lunchtimes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Children stay </a:t>
            </a:r>
            <a:r>
              <a:rPr lang="en-GB" dirty="0" smtClean="0"/>
              <a:t>in classrooms to be looked after by staff that aren’t in charge of a daily bubble and middays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1651304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Dry lunchtimes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Playground will be zoned</a:t>
            </a:r>
          </a:p>
          <a:p>
            <a:r>
              <a:rPr lang="en-GB" dirty="0" smtClean="0"/>
              <a:t>Field – children to be encouraged to stay in daily bubbles if the weather is dry enough</a:t>
            </a:r>
          </a:p>
          <a:p>
            <a:r>
              <a:rPr lang="en-GB" dirty="0" smtClean="0"/>
              <a:t>Teachers and TLA’s need to take their daily bubble out and collect them promptly at the beginning and end of their hour.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178957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Staff with children in school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You are a key worker – your children can come to St. John’s. You need to complete the</a:t>
            </a:r>
            <a:r>
              <a:rPr lang="en-GB" dirty="0" smtClean="0">
                <a:hlinkClick r:id="rId2"/>
              </a:rPr>
              <a:t> Daily Attendance Form. </a:t>
            </a:r>
            <a:endParaRPr lang="en-GB" dirty="0" smtClean="0"/>
          </a:p>
          <a:p>
            <a:r>
              <a:rPr lang="en-GB" dirty="0" smtClean="0"/>
              <a:t>Children can stay with their parent before 9am and after 3.30pm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679691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All summer term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Sun cream – not supplied by school.</a:t>
            </a:r>
          </a:p>
          <a:p>
            <a:r>
              <a:rPr lang="en-GB" dirty="0" smtClean="0"/>
              <a:t>Enhanced PPE</a:t>
            </a:r>
          </a:p>
          <a:p>
            <a:pPr lvl="1"/>
            <a:r>
              <a:rPr lang="en-GB" dirty="0" smtClean="0"/>
              <a:t>Government advice will be followed (last updated on 12.5.20 – the government have shared that this will be updated)</a:t>
            </a:r>
          </a:p>
          <a:p>
            <a:pPr lvl="2"/>
            <a:r>
              <a:rPr lang="en-GB" dirty="0" smtClean="0"/>
              <a:t> </a:t>
            </a:r>
            <a:r>
              <a:rPr lang="en-GB" dirty="0" smtClean="0">
                <a:hlinkClick r:id="rId2"/>
              </a:rPr>
              <a:t>CLICK HERE</a:t>
            </a:r>
            <a:endParaRPr lang="en-GB" dirty="0" smtClean="0"/>
          </a:p>
          <a:p>
            <a:pPr lvl="1"/>
            <a:r>
              <a:rPr lang="en-GB" dirty="0" smtClean="0"/>
              <a:t>LA advice will be followed </a:t>
            </a:r>
            <a:r>
              <a:rPr lang="en-GB" dirty="0"/>
              <a:t>(</a:t>
            </a:r>
            <a:r>
              <a:rPr lang="en-GB" dirty="0" smtClean="0"/>
              <a:t>last updated week beginning 18.5.20)</a:t>
            </a:r>
          </a:p>
          <a:p>
            <a:pPr lvl="2"/>
            <a:r>
              <a:rPr lang="en-GB" dirty="0" smtClean="0">
                <a:hlinkClick r:id="rId3" action="ppaction://hlinkfile"/>
              </a:rPr>
              <a:t>CLICK HERE</a:t>
            </a:r>
            <a:r>
              <a:rPr lang="en-GB" dirty="0" smtClean="0"/>
              <a:t> </a:t>
            </a:r>
          </a:p>
          <a:p>
            <a:r>
              <a:rPr lang="en-GB" dirty="0" smtClean="0"/>
              <a:t>All staff to minimise time on site at the beginning and end of the day.</a:t>
            </a:r>
          </a:p>
          <a:p>
            <a:r>
              <a:rPr lang="en-GB" dirty="0" smtClean="0"/>
              <a:t>PPA is to be in a location where support can be offered to the TLA’s.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441499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All summer term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Children with symptoms</a:t>
            </a:r>
          </a:p>
          <a:p>
            <a:pPr lvl="1"/>
            <a:r>
              <a:rPr lang="en-GB" dirty="0" smtClean="0"/>
              <a:t>TLA to accompany to isolation area in A24</a:t>
            </a:r>
          </a:p>
          <a:p>
            <a:pPr lvl="1"/>
            <a:r>
              <a:rPr lang="en-GB" dirty="0" smtClean="0"/>
              <a:t>JH or CS to ring parent. </a:t>
            </a:r>
          </a:p>
          <a:p>
            <a:pPr lvl="1"/>
            <a:r>
              <a:rPr lang="en-GB" dirty="0" smtClean="0"/>
              <a:t>Test and isolate until results are known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548980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Other information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Don’t print annual reports to parents yet</a:t>
            </a:r>
            <a:r>
              <a:rPr lang="en-GB" dirty="0" smtClean="0"/>
              <a:t>.</a:t>
            </a:r>
            <a:endParaRPr lang="en-GB" dirty="0" smtClean="0"/>
          </a:p>
        </p:txBody>
      </p:sp>
    </p:spTree>
    <p:extLst>
      <p:ext uri="{BB962C8B-B14F-4D97-AF65-F5344CB8AC3E}">
        <p14:creationId xmlns:p14="http://schemas.microsoft.com/office/powerpoint/2010/main" val="85534507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Week beginning 8.6.20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6337106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chool template" id="{0ED5E280-2EFA-4D7C-87F1-B2839F086E6A}" vid="{49A8FE19-8520-43D7-B510-625EA18129FB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256</TotalTime>
  <Words>292</Words>
  <Application>Microsoft Office PowerPoint</Application>
  <PresentationFormat>Widescreen</PresentationFormat>
  <Paragraphs>34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3" baseType="lpstr">
      <vt:lpstr>Arial</vt:lpstr>
      <vt:lpstr>Calibri</vt:lpstr>
      <vt:lpstr>Calibri Light</vt:lpstr>
      <vt:lpstr>Office Theme</vt:lpstr>
      <vt:lpstr>Staff meeting</vt:lpstr>
      <vt:lpstr>Week beginning 1.6.20</vt:lpstr>
      <vt:lpstr>Wet lunchtimes</vt:lpstr>
      <vt:lpstr>Dry lunchtimes</vt:lpstr>
      <vt:lpstr>Staff with children in school</vt:lpstr>
      <vt:lpstr>All summer term</vt:lpstr>
      <vt:lpstr>All summer term</vt:lpstr>
      <vt:lpstr>Other information</vt:lpstr>
      <vt:lpstr>Week beginning 8.6.20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Roger Averis</dc:creator>
  <cp:lastModifiedBy>Mr R Averis</cp:lastModifiedBy>
  <cp:revision>35</cp:revision>
  <cp:lastPrinted>2017-02-01T14:43:36Z</cp:lastPrinted>
  <dcterms:created xsi:type="dcterms:W3CDTF">2016-09-27T10:06:57Z</dcterms:created>
  <dcterms:modified xsi:type="dcterms:W3CDTF">2020-06-01T15:05:07Z</dcterms:modified>
</cp:coreProperties>
</file>