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1"/>
  </p:notesMasterIdLst>
  <p:handoutMasterIdLst>
    <p:handoutMasterId r:id="rId12"/>
  </p:handoutMasterIdLst>
  <p:sldIdLst>
    <p:sldId id="257" r:id="rId2"/>
    <p:sldId id="259" r:id="rId3"/>
    <p:sldId id="258" r:id="rId4"/>
    <p:sldId id="260" r:id="rId5"/>
    <p:sldId id="261" r:id="rId6"/>
    <p:sldId id="262" r:id="rId7"/>
    <p:sldId id="264" r:id="rId8"/>
    <p:sldId id="265" r:id="rId9"/>
    <p:sldId id="263" r:id="rId10"/>
  </p:sldIdLst>
  <p:sldSz cx="12192000" cy="6858000"/>
  <p:notesSz cx="6735763" cy="98663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5" d="100"/>
          <a:sy n="115" d="100"/>
        </p:scale>
        <p:origin x="37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15374" y="0"/>
            <a:ext cx="2918831" cy="495029"/>
          </a:xfrm>
          <a:prstGeom prst="rect">
            <a:avLst/>
          </a:prstGeom>
        </p:spPr>
        <p:txBody>
          <a:bodyPr vert="horz" lIns="94857" tIns="47428" rIns="94857" bIns="47428" rtlCol="0"/>
          <a:lstStyle>
            <a:lvl1pPr algn="r">
              <a:defRPr sz="1300"/>
            </a:lvl1pPr>
          </a:lstStyle>
          <a:p>
            <a:fld id="{B7CBF19B-6D02-4658-9D9B-69EEECC76FDD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l">
              <a:defRPr sz="13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15374" y="9371286"/>
            <a:ext cx="2918831" cy="495028"/>
          </a:xfrm>
          <a:prstGeom prst="rect">
            <a:avLst/>
          </a:prstGeom>
        </p:spPr>
        <p:txBody>
          <a:bodyPr vert="horz" lIns="94857" tIns="47428" rIns="94857" bIns="47428" rtlCol="0" anchor="b"/>
          <a:lstStyle>
            <a:lvl1pPr algn="r">
              <a:defRPr sz="1300"/>
            </a:lvl1pPr>
          </a:lstStyle>
          <a:p>
            <a:fld id="{DF776059-A574-478F-88A1-0DBB8F7B96B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4306815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14763" y="0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3EC349E-8239-43CA-B808-708FD9EAD946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9575" y="1233488"/>
            <a:ext cx="5916613" cy="33289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3100" y="4748213"/>
            <a:ext cx="5389563" cy="3884612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371013"/>
            <a:ext cx="2919413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14763" y="9371013"/>
            <a:ext cx="2919412" cy="4953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764078C-3E3C-4F20-B643-6B115E9F9DD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1892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351300" y="6322105"/>
            <a:ext cx="1813233" cy="365125"/>
          </a:xfrm>
        </p:spPr>
        <p:txBody>
          <a:bodyPr/>
          <a:lstStyle>
            <a:lvl1pPr>
              <a:defRPr>
                <a:solidFill>
                  <a:schemeClr val="accent6">
                    <a:lumMod val="50000"/>
                  </a:schemeClr>
                </a:solidFill>
              </a:defRPr>
            </a:lvl1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6" name="Picture 5"/>
          <p:cNvPicPr>
            <a:picLocks noChangeAspect="1"/>
          </p:cNvPicPr>
          <p:nvPr userDrawn="1"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87914" y="4763186"/>
            <a:ext cx="1604834" cy="19240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6098421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8" name="Footer Placeholder 4"/>
          <p:cNvSpPr txBox="1">
            <a:spLocks/>
          </p:cNvSpPr>
          <p:nvPr userDrawn="1"/>
        </p:nvSpPr>
        <p:spPr>
          <a:xfrm>
            <a:off x="9371839" y="6421665"/>
            <a:ext cx="181323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defPPr>
              <a:defRPr lang="en-US"/>
            </a:defPPr>
            <a:lvl1pPr marL="0" algn="ctr" defTabSz="914400" rtl="0" eaLnBrk="1" latinLnBrk="0" hangingPunct="1">
              <a:defRPr sz="1200" kern="1200">
                <a:solidFill>
                  <a:schemeClr val="accent6">
                    <a:lumMod val="50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 smtClean="0"/>
              <a:t>www.stjohnsbelper.co.uk</a:t>
            </a:r>
            <a:endParaRPr lang="en-GB" dirty="0"/>
          </a:p>
        </p:txBody>
      </p:sp>
      <p:pic>
        <p:nvPicPr>
          <p:cNvPr id="5" name="Picture 4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11353800" y="6083895"/>
            <a:ext cx="562237" cy="6755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352910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5000"/>
                <a:lumOff val="95000"/>
              </a:schemeClr>
            </a:gs>
            <a:gs pos="74000">
              <a:schemeClr val="accent6">
                <a:lumMod val="45000"/>
                <a:lumOff val="55000"/>
              </a:schemeClr>
            </a:gs>
            <a:gs pos="83000">
              <a:schemeClr val="accent6">
                <a:lumMod val="45000"/>
                <a:lumOff val="55000"/>
              </a:schemeClr>
            </a:gs>
            <a:gs pos="100000">
              <a:schemeClr val="accent6">
                <a:lumMod val="30000"/>
                <a:lumOff val="70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A51A2D4-52A5-4FFC-8556-9803253271CB}" type="datetimeFigureOut">
              <a:rPr lang="en-GB" smtClean="0"/>
              <a:t>25/06/2020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A78916A-E916-4A36-AA47-D7643CEFBBAD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498479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stjohnsbelper.co.uk/vacancies/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forms.office.com/Pages/ResponsePage.aspx?id=iHKvKxFqrUCL86onyr_z6zts-YOnY9dPthM6bkFAk9JUN0FHUDBLWVNOV0hRNUpBUDlYSVBTTjNQTy4u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ubtitle 5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Thursday 25.6.20</a:t>
            </a:r>
            <a:endParaRPr lang="en-GB" dirty="0"/>
          </a:p>
        </p:txBody>
      </p:sp>
      <p:sp>
        <p:nvSpPr>
          <p:cNvPr id="7" name="Title 6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Staff meeting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016011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/>
              <a:t>Admissions and opening to pupils</a:t>
            </a:r>
            <a:br>
              <a:rPr lang="en-GB" dirty="0" smtClean="0"/>
            </a:br>
            <a:r>
              <a:rPr lang="en-GB" dirty="0" smtClean="0"/>
              <a:t>NB – All of the below may change as advice and recommendations are updated.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2241261"/>
            <a:ext cx="10515600" cy="4351338"/>
          </a:xfrm>
        </p:spPr>
        <p:txBody>
          <a:bodyPr/>
          <a:lstStyle/>
          <a:p>
            <a:r>
              <a:rPr lang="en-GB" dirty="0" smtClean="0"/>
              <a:t>Rest of summer term</a:t>
            </a:r>
          </a:p>
          <a:p>
            <a:pPr lvl="1"/>
            <a:r>
              <a:rPr lang="en-GB" dirty="0" smtClean="0"/>
              <a:t>As we are until Friday 3</a:t>
            </a:r>
            <a:r>
              <a:rPr lang="en-GB" baseline="30000" dirty="0" smtClean="0"/>
              <a:t>rd</a:t>
            </a:r>
            <a:r>
              <a:rPr lang="en-GB" dirty="0" smtClean="0"/>
              <a:t> July</a:t>
            </a:r>
          </a:p>
          <a:p>
            <a:pPr lvl="1"/>
            <a:r>
              <a:rPr lang="en-GB" dirty="0" smtClean="0"/>
              <a:t>From Monday 6</a:t>
            </a:r>
            <a:r>
              <a:rPr lang="en-GB" baseline="30000" dirty="0" smtClean="0"/>
              <a:t>th</a:t>
            </a:r>
            <a:r>
              <a:rPr lang="en-GB" dirty="0" smtClean="0"/>
              <a:t> July we are awaiting clarification of 1m+ and bubble integrity in schools and the impact of this for children and staff</a:t>
            </a:r>
          </a:p>
          <a:p>
            <a:r>
              <a:rPr lang="en-GB" dirty="0" smtClean="0"/>
              <a:t>Summer opening</a:t>
            </a:r>
          </a:p>
          <a:p>
            <a:pPr lvl="1"/>
            <a:r>
              <a:rPr lang="en-GB" dirty="0" smtClean="0"/>
              <a:t>We have no plans to open the school during the summer holidays. </a:t>
            </a:r>
          </a:p>
          <a:p>
            <a:pPr lvl="1"/>
            <a:r>
              <a:rPr lang="en-GB" dirty="0" smtClean="0"/>
              <a:t>It is clear that the £1b catch up funding is for school year 2020/21 not for August 2020. </a:t>
            </a:r>
          </a:p>
          <a:p>
            <a:r>
              <a:rPr lang="en-GB" dirty="0" smtClean="0"/>
              <a:t>September opening</a:t>
            </a:r>
          </a:p>
          <a:p>
            <a:pPr lvl="1"/>
            <a:r>
              <a:rPr lang="en-GB" dirty="0" smtClean="0"/>
              <a:t>We have been told to plan for a full opening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101559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Telephones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dirty="0" smtClean="0"/>
              <a:t>One in every room</a:t>
            </a:r>
          </a:p>
          <a:p>
            <a:r>
              <a:rPr lang="en-GB" dirty="0" smtClean="0"/>
              <a:t>Can dial 999 from any phone</a:t>
            </a:r>
          </a:p>
          <a:p>
            <a:r>
              <a:rPr lang="en-GB" dirty="0" smtClean="0"/>
              <a:t>Extension number is based on room number</a:t>
            </a:r>
          </a:p>
          <a:p>
            <a:pPr lvl="1"/>
            <a:r>
              <a:rPr lang="en-GB" dirty="0" smtClean="0"/>
              <a:t>1yy Administration numbers for offices (JH CS CM RA) </a:t>
            </a:r>
          </a:p>
          <a:p>
            <a:pPr lvl="1"/>
            <a:r>
              <a:rPr lang="en-GB" dirty="0" smtClean="0"/>
              <a:t>2xx Room number in main block A</a:t>
            </a:r>
          </a:p>
          <a:p>
            <a:pPr lvl="1"/>
            <a:r>
              <a:rPr lang="en-GB" dirty="0" smtClean="0"/>
              <a:t>3xx Room number in bungalow block B</a:t>
            </a:r>
          </a:p>
          <a:p>
            <a:pPr lvl="1"/>
            <a:r>
              <a:rPr lang="en-GB" dirty="0" smtClean="0"/>
              <a:t>4xx Room number in bungalow block C</a:t>
            </a:r>
          </a:p>
          <a:p>
            <a:pPr lvl="1"/>
            <a:r>
              <a:rPr lang="en-GB" dirty="0" err="1" smtClean="0"/>
              <a:t>Etc</a:t>
            </a:r>
            <a:endParaRPr lang="en-GB" dirty="0" smtClean="0"/>
          </a:p>
          <a:p>
            <a:r>
              <a:rPr lang="en-GB" dirty="0" smtClean="0"/>
              <a:t>To help with speaking to parents and reports we are planning on allowing all phones in school to make external calls during the last week of term.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461318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Y6 – farewell St. John’s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There are confidential plans to hopefully invite Y6 pupils back to St. John’s on Wednesday 2</a:t>
            </a:r>
            <a:r>
              <a:rPr lang="en-GB" baseline="30000" dirty="0" smtClean="0"/>
              <a:t>nd</a:t>
            </a:r>
            <a:r>
              <a:rPr lang="en-GB" dirty="0" smtClean="0"/>
              <a:t> September 2020.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392300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Recruitment of new member of staff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10 hours a week level 5 Learning Support Assistant</a:t>
            </a:r>
          </a:p>
          <a:p>
            <a:pPr lvl="1"/>
            <a:r>
              <a:rPr lang="en-GB" dirty="0" smtClean="0"/>
              <a:t>2 hours a day</a:t>
            </a:r>
          </a:p>
          <a:p>
            <a:r>
              <a:rPr lang="en-GB" dirty="0" smtClean="0"/>
              <a:t>Administrative and preparation time for class resources</a:t>
            </a:r>
          </a:p>
          <a:p>
            <a:r>
              <a:rPr lang="en-GB" dirty="0" smtClean="0"/>
              <a:t>Interview date is Friday 11</a:t>
            </a:r>
            <a:r>
              <a:rPr lang="en-GB" baseline="30000" dirty="0" smtClean="0"/>
              <a:t>th</a:t>
            </a:r>
            <a:r>
              <a:rPr lang="en-GB" dirty="0" smtClean="0"/>
              <a:t> September</a:t>
            </a:r>
          </a:p>
          <a:p>
            <a:r>
              <a:rPr lang="en-GB" dirty="0" smtClean="0"/>
              <a:t>To start after pre-employment checks are done. </a:t>
            </a:r>
          </a:p>
          <a:p>
            <a:r>
              <a:rPr lang="en-GB" dirty="0">
                <a:hlinkClick r:id="rId2"/>
              </a:rPr>
              <a:t>https://www.stjohnsbelper.co.uk/vacancies/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5056181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Morning gate rota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Thank you </a:t>
            </a:r>
          </a:p>
          <a:p>
            <a:r>
              <a:rPr lang="en-GB" dirty="0" smtClean="0"/>
              <a:t>This is pinned up in the staff room. </a:t>
            </a:r>
          </a:p>
          <a:p>
            <a:endParaRPr lang="en-GB" dirty="0"/>
          </a:p>
          <a:p>
            <a:r>
              <a:rPr lang="en-GB" dirty="0" smtClean="0"/>
              <a:t>One way system?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202113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Star of the bubble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>
                <a:hlinkClick r:id="rId2"/>
              </a:rPr>
              <a:t>https://</a:t>
            </a:r>
            <a:r>
              <a:rPr lang="en-GB" dirty="0" smtClean="0">
                <a:hlinkClick r:id="rId2"/>
              </a:rPr>
              <a:t>forms.office.com/Pages/ResponsePage.aspx?id=iHKvKxFqrUCL86onyr_z6zts-YOnY9dPthM6bkFAk9JUN0FHUDBLWVNOV0hRNUpBUDlYSVBTTjNQTy4u</a:t>
            </a:r>
            <a:endParaRPr lang="en-GB" dirty="0" smtClean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4731279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Staff survey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Patience – online form</a:t>
            </a:r>
          </a:p>
          <a:p>
            <a:r>
              <a:rPr lang="en-GB" dirty="0" smtClean="0"/>
              <a:t>Email to come at some point over the next couple of days with a link to the online, confidential survey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1231345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9743" y="1820487"/>
            <a:ext cx="11371628" cy="35151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64029816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chool template" id="{0ED5E280-2EFA-4D7C-87F1-B2839F086E6A}" vid="{49A8FE19-8520-43D7-B510-625EA18129F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114</TotalTime>
  <Words>309</Words>
  <Application>Microsoft Office PowerPoint</Application>
  <PresentationFormat>Widescreen</PresentationFormat>
  <Paragraphs>40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3" baseType="lpstr">
      <vt:lpstr>Arial</vt:lpstr>
      <vt:lpstr>Calibri</vt:lpstr>
      <vt:lpstr>Calibri Light</vt:lpstr>
      <vt:lpstr>Office Theme</vt:lpstr>
      <vt:lpstr>Staff meeting</vt:lpstr>
      <vt:lpstr>Admissions and opening to pupils NB – All of the below may change as advice and recommendations are updated. </vt:lpstr>
      <vt:lpstr>Telephones</vt:lpstr>
      <vt:lpstr>Y6 – farewell St. John’s</vt:lpstr>
      <vt:lpstr>Recruitment of new member of staff</vt:lpstr>
      <vt:lpstr>Morning gate rota</vt:lpstr>
      <vt:lpstr>Star of the bubble</vt:lpstr>
      <vt:lpstr>Staff survey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Roger Averis</dc:creator>
  <cp:lastModifiedBy>Mr R Averis</cp:lastModifiedBy>
  <cp:revision>25</cp:revision>
  <cp:lastPrinted>2017-02-01T14:43:36Z</cp:lastPrinted>
  <dcterms:created xsi:type="dcterms:W3CDTF">2016-09-27T10:06:57Z</dcterms:created>
  <dcterms:modified xsi:type="dcterms:W3CDTF">2020-06-25T14:36:07Z</dcterms:modified>
</cp:coreProperties>
</file>